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8" r:id="rId2"/>
    <p:sldId id="256" r:id="rId3"/>
    <p:sldId id="257" r:id="rId4"/>
    <p:sldId id="258" r:id="rId5"/>
    <p:sldId id="260" r:id="rId6"/>
    <p:sldId id="261" r:id="rId7"/>
    <p:sldId id="289" r:id="rId8"/>
    <p:sldId id="290" r:id="rId9"/>
    <p:sldId id="29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4660"/>
  </p:normalViewPr>
  <p:slideViewPr>
    <p:cSldViewPr snapToGrid="0">
      <p:cViewPr>
        <p:scale>
          <a:sx n="125" d="100"/>
          <a:sy n="125" d="100"/>
        </p:scale>
        <p:origin x="90" y="-4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customXml" Target="../customXml/item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118E1-9FAB-45CC-82FE-01C5244331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482CCD-A9A6-486E-B414-D6B562F9CF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D07513-39C8-4DF1-87B1-8ADF27162A4A}"/>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9255C4A1-62B4-4B81-8AFD-2F4A815ACC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4C0CE-CA24-41F7-AE8C-0FF0BD228B0C}"/>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1644450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3CB68-DBB7-4CC7-8A74-32F329CDA2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D8DAB1-24BF-4AB0-9BFF-AC414387CD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FDBAC0-EAC9-4E8F-A5F2-58A28924F01C}"/>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4F0ED2DD-A153-4051-A440-15F4968DB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73CC2A-F695-44A2-9C70-B511D2CDE953}"/>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72302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5D0AEE-5830-4AB7-9BB8-21726C833C4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CE21C1-CBDF-4912-B082-3B12D3F1EF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3841A4-D875-4049-B764-6B02DCDFBC1F}"/>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F0538C08-3A99-4D1D-A75D-3391E266F0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D3192-4F34-4771-BE9C-EF9CE511257A}"/>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2751272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44C48-36A8-4586-95F0-6336C8E75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C13E12-B0D9-43DD-97D7-F9D81E76F9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86D676-3755-4FFD-B883-396FCF29374B}"/>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8B76BDB6-AF52-41A7-8E48-742C2441D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598B9-E3D2-42A5-9361-7EC92BEA669F}"/>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2583761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85D2-3DF3-425C-8E29-933B645445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C56BC8-EE6C-4B2A-B36D-2441F77AE5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E3DDE7-FAE2-41D0-A3A3-B74548D28F16}"/>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BDD9C4A2-5237-4A2F-9BB0-5F4228B48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E21BB-2894-479B-9D82-CBF710D3752C}"/>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3497397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A11B0-35CA-4D0D-B009-C423AB7B25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E827BD-909F-48FD-9B44-19533A26E0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0CDEDC-D28A-4143-8590-936B65B4BF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B6885E-A2C0-4584-B9B3-27330928A9AE}"/>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6" name="Footer Placeholder 5">
            <a:extLst>
              <a:ext uri="{FF2B5EF4-FFF2-40B4-BE49-F238E27FC236}">
                <a16:creationId xmlns:a16="http://schemas.microsoft.com/office/drawing/2014/main" id="{10B4F4BF-5AA9-4B48-9DF7-7CB61D9FE3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1989C7-764E-4967-9C81-BD2B57803400}"/>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2613026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817D8-3CEC-480E-B512-0E4457C911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B1DD20-8569-4E32-A3E6-8E7934F57F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D538B9-0B64-4485-B32B-249E111C41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4BCEF3-A342-44E8-A95D-BFA86D9E4B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048D81-91FB-454C-B032-2E1B7BFBDE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CBF508-5B48-4924-A2A6-97DDD4B00830}"/>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8" name="Footer Placeholder 7">
            <a:extLst>
              <a:ext uri="{FF2B5EF4-FFF2-40B4-BE49-F238E27FC236}">
                <a16:creationId xmlns:a16="http://schemas.microsoft.com/office/drawing/2014/main" id="{DCE71C57-DB36-43D7-B207-F65B8592B4A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3DE113-5250-43CA-9D21-64E0A9989695}"/>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4029832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4AA70-E5D3-4611-A10F-C05A04FCE1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E8B8F7-6D8B-4B71-A994-87FC8FCBE4E1}"/>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4" name="Footer Placeholder 3">
            <a:extLst>
              <a:ext uri="{FF2B5EF4-FFF2-40B4-BE49-F238E27FC236}">
                <a16:creationId xmlns:a16="http://schemas.microsoft.com/office/drawing/2014/main" id="{107F3A90-E69B-4906-80BD-F5599BFDFE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F6F207-E422-4052-B6DF-DC0E8EE92566}"/>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3081362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99D0EB-EEA8-4D1C-A318-FE6FF9E39530}"/>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3" name="Footer Placeholder 2">
            <a:extLst>
              <a:ext uri="{FF2B5EF4-FFF2-40B4-BE49-F238E27FC236}">
                <a16:creationId xmlns:a16="http://schemas.microsoft.com/office/drawing/2014/main" id="{E4662AD3-1EAE-4E5E-A49A-60488386C0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86EF8A-6E66-4E7A-9ED4-6042E24FFA34}"/>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84965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63DC4-E584-4BDB-8206-4CEE0BFD9E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DA2BE23-CF88-48B5-B427-0257413070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9DC3131-BF54-4045-9955-501AAC7892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123A0D-66BB-43DE-BC4C-9B1A5C39287A}"/>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6" name="Footer Placeholder 5">
            <a:extLst>
              <a:ext uri="{FF2B5EF4-FFF2-40B4-BE49-F238E27FC236}">
                <a16:creationId xmlns:a16="http://schemas.microsoft.com/office/drawing/2014/main" id="{B85865A3-5A7C-4CBD-85EE-BB8BEF5641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2E2EAE-4436-45B3-8E43-7D786B3DD11A}"/>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3332719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A0493-162E-4FAD-8416-00BBCAF006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00D76E-1BA0-4E86-BDAC-D2CA070289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7C0F09-BF0E-46B5-9D72-317B975BF0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31DF3-7CBB-48C3-8A5B-A6932C1C5542}"/>
              </a:ext>
            </a:extLst>
          </p:cNvPr>
          <p:cNvSpPr>
            <a:spLocks noGrp="1"/>
          </p:cNvSpPr>
          <p:nvPr>
            <p:ph type="dt" sz="half" idx="10"/>
          </p:nvPr>
        </p:nvSpPr>
        <p:spPr/>
        <p:txBody>
          <a:bodyPr/>
          <a:lstStyle/>
          <a:p>
            <a:fld id="{201C3E29-DC35-4221-9EFB-39696A4CA315}" type="datetimeFigureOut">
              <a:rPr lang="en-US" smtClean="0"/>
              <a:t>03/07/2022</a:t>
            </a:fld>
            <a:endParaRPr lang="en-US"/>
          </a:p>
        </p:txBody>
      </p:sp>
      <p:sp>
        <p:nvSpPr>
          <p:cNvPr id="6" name="Footer Placeholder 5">
            <a:extLst>
              <a:ext uri="{FF2B5EF4-FFF2-40B4-BE49-F238E27FC236}">
                <a16:creationId xmlns:a16="http://schemas.microsoft.com/office/drawing/2014/main" id="{9A354341-284E-4BB8-BF6D-98FA7640BB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0B309D-2057-4595-B350-22C204C5114A}"/>
              </a:ext>
            </a:extLst>
          </p:cNvPr>
          <p:cNvSpPr>
            <a:spLocks noGrp="1"/>
          </p:cNvSpPr>
          <p:nvPr>
            <p:ph type="sldNum" sz="quarter" idx="12"/>
          </p:nvPr>
        </p:nvSpPr>
        <p:spPr/>
        <p:txBody>
          <a:bodyPr/>
          <a:lstStyle/>
          <a:p>
            <a:fld id="{B8ED691A-C78F-485C-8692-F2E05AA8F5B1}" type="slidenum">
              <a:rPr lang="en-US" smtClean="0"/>
              <a:t>‹#›</a:t>
            </a:fld>
            <a:endParaRPr lang="en-US"/>
          </a:p>
        </p:txBody>
      </p:sp>
    </p:spTree>
    <p:extLst>
      <p:ext uri="{BB962C8B-B14F-4D97-AF65-F5344CB8AC3E}">
        <p14:creationId xmlns:p14="http://schemas.microsoft.com/office/powerpoint/2010/main" val="1788894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BC2BA8-3A4A-40B3-A79E-B7822052C3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A6919E-73F5-4FE4-941F-7611305855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A9E37-487E-4991-AEDB-D447656E04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1C3E29-DC35-4221-9EFB-39696A4CA315}" type="datetimeFigureOut">
              <a:rPr lang="en-US" smtClean="0"/>
              <a:t>03/07/2022</a:t>
            </a:fld>
            <a:endParaRPr lang="en-US"/>
          </a:p>
        </p:txBody>
      </p:sp>
      <p:sp>
        <p:nvSpPr>
          <p:cNvPr id="5" name="Footer Placeholder 4">
            <a:extLst>
              <a:ext uri="{FF2B5EF4-FFF2-40B4-BE49-F238E27FC236}">
                <a16:creationId xmlns:a16="http://schemas.microsoft.com/office/drawing/2014/main" id="{275257C5-92C2-408A-9AED-BD5CE4E9A7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C4C9C6-77BA-4CF9-858A-874E8F5A15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ED691A-C78F-485C-8692-F2E05AA8F5B1}" type="slidenum">
              <a:rPr lang="en-US" smtClean="0"/>
              <a:t>‹#›</a:t>
            </a:fld>
            <a:endParaRPr lang="en-US"/>
          </a:p>
        </p:txBody>
      </p:sp>
    </p:spTree>
    <p:extLst>
      <p:ext uri="{BB962C8B-B14F-4D97-AF65-F5344CB8AC3E}">
        <p14:creationId xmlns:p14="http://schemas.microsoft.com/office/powerpoint/2010/main" val="777447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A41211-9BC5-436B-914B-9D6FEF7F9F89}"/>
              </a:ext>
            </a:extLst>
          </p:cNvPr>
          <p:cNvSpPr/>
          <p:nvPr/>
        </p:nvSpPr>
        <p:spPr>
          <a:xfrm>
            <a:off x="0" y="0"/>
            <a:ext cx="12192000" cy="19303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6FB7FF-5553-4324-8363-B6C7B8E6803C}"/>
              </a:ext>
            </a:extLst>
          </p:cNvPr>
          <p:cNvSpPr>
            <a:spLocks noGrp="1"/>
          </p:cNvSpPr>
          <p:nvPr>
            <p:ph type="title"/>
          </p:nvPr>
        </p:nvSpPr>
        <p:spPr>
          <a:xfrm>
            <a:off x="838200" y="2255564"/>
            <a:ext cx="10515600" cy="2346871"/>
          </a:xfrm>
        </p:spPr>
        <p:txBody>
          <a:bodyPr>
            <a:normAutofit fontScale="90000"/>
          </a:bodyPr>
          <a:lstStyle/>
          <a:p>
            <a:pPr algn="ctr"/>
            <a:r>
              <a:rPr lang="en-US" b="1" i="1" dirty="0"/>
              <a:t>PORTAL</a:t>
            </a:r>
            <a:r>
              <a:rPr lang="en-US" i="1" dirty="0"/>
              <a:t> </a:t>
            </a:r>
            <a:br>
              <a:rPr lang="en-US" i="1" dirty="0"/>
            </a:br>
            <a:r>
              <a:rPr lang="en-US" sz="4000" i="1" u="sng" dirty="0"/>
              <a:t>MAP VISUALIZATIONS</a:t>
            </a:r>
            <a:br>
              <a:rPr lang="en-US" i="1" u="sng" dirty="0"/>
            </a:br>
            <a:br>
              <a:rPr lang="en-US" i="1" u="sng" dirty="0"/>
            </a:br>
            <a:r>
              <a:rPr lang="en-US" sz="6000" i="1" dirty="0" err="1"/>
              <a:t>TimeSeries</a:t>
            </a:r>
            <a:endParaRPr lang="en-US" i="1" dirty="0"/>
          </a:p>
        </p:txBody>
      </p:sp>
      <p:pic>
        <p:nvPicPr>
          <p:cNvPr id="4" name="Picture 2">
            <a:extLst>
              <a:ext uri="{FF2B5EF4-FFF2-40B4-BE49-F238E27FC236}">
                <a16:creationId xmlns:a16="http://schemas.microsoft.com/office/drawing/2014/main" id="{43E5271E-3BC6-482C-98ED-BC376F9383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0968" y="185348"/>
            <a:ext cx="4290063" cy="1745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332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0D8A04-58CF-4BB1-90EC-1A0D61C9EA3E}"/>
              </a:ext>
            </a:extLst>
          </p:cNvPr>
          <p:cNvPicPr>
            <a:picLocks noChangeAspect="1"/>
          </p:cNvPicPr>
          <p:nvPr/>
        </p:nvPicPr>
        <p:blipFill rotWithShape="1">
          <a:blip r:embed="rId2"/>
          <a:srcRect l="20000" t="9760" r="21094" b="-1923"/>
          <a:stretch/>
        </p:blipFill>
        <p:spPr>
          <a:xfrm>
            <a:off x="723901" y="771524"/>
            <a:ext cx="7181850" cy="6086476"/>
          </a:xfrm>
          <a:prstGeom prst="rect">
            <a:avLst/>
          </a:prstGeom>
        </p:spPr>
      </p:pic>
      <p:sp>
        <p:nvSpPr>
          <p:cNvPr id="7" name="Rectangle 6">
            <a:extLst>
              <a:ext uri="{FF2B5EF4-FFF2-40B4-BE49-F238E27FC236}">
                <a16:creationId xmlns:a16="http://schemas.microsoft.com/office/drawing/2014/main" id="{15B1A639-947D-4FC8-B780-B5A179094BDC}"/>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56F4C89D-DDE1-4AB5-B8B4-B4B1B5D09364}"/>
              </a:ext>
            </a:extLst>
          </p:cNvPr>
          <p:cNvSpPr txBox="1"/>
          <p:nvPr/>
        </p:nvSpPr>
        <p:spPr>
          <a:xfrm>
            <a:off x="8048625" y="895350"/>
            <a:ext cx="4019550" cy="5909310"/>
          </a:xfrm>
          <a:prstGeom prst="rect">
            <a:avLst/>
          </a:prstGeom>
          <a:noFill/>
        </p:spPr>
        <p:txBody>
          <a:bodyPr wrap="square" rtlCol="0">
            <a:spAutoFit/>
          </a:bodyPr>
          <a:lstStyle/>
          <a:p>
            <a:r>
              <a:rPr lang="en-US" dirty="0"/>
              <a:t>Loading a resource containing a timestamp metadata*, will enable the </a:t>
            </a:r>
            <a:r>
              <a:rPr lang="en-US" u="sng" dirty="0" err="1"/>
              <a:t>TimeSeries</a:t>
            </a:r>
            <a:r>
              <a:rPr lang="en-US" u="sng" dirty="0"/>
              <a:t> Control </a:t>
            </a:r>
            <a:r>
              <a:rPr lang="en-US" dirty="0"/>
              <a:t>inside the Map Visualization. </a:t>
            </a:r>
          </a:p>
          <a:p>
            <a:endParaRPr lang="en-US" dirty="0"/>
          </a:p>
          <a:p>
            <a:r>
              <a:rPr lang="en-US" dirty="0"/>
              <a:t>This is located in the top right corner, next to the </a:t>
            </a:r>
            <a:r>
              <a:rPr lang="en-US" dirty="0" err="1"/>
              <a:t>FullScreen</a:t>
            </a:r>
            <a:r>
              <a:rPr lang="en-US" dirty="0"/>
              <a:t> Control</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*To define timestamp metadata, a user must have access to edit the metadata of the resource (CKAN) and populate the field named “Time series column” with the exact name of the table column that contains the timestamp data.</a:t>
            </a:r>
          </a:p>
        </p:txBody>
      </p:sp>
      <p:sp>
        <p:nvSpPr>
          <p:cNvPr id="11" name="Title 1">
            <a:extLst>
              <a:ext uri="{FF2B5EF4-FFF2-40B4-BE49-F238E27FC236}">
                <a16:creationId xmlns:a16="http://schemas.microsoft.com/office/drawing/2014/main" id="{5AD66556-A289-4123-B919-13427381938F}"/>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Displaying the </a:t>
            </a:r>
            <a:r>
              <a:rPr lang="en-US" sz="3200" b="1" dirty="0" err="1"/>
              <a:t>TimeSeries</a:t>
            </a:r>
            <a:r>
              <a:rPr lang="en-US" sz="3200" b="1" dirty="0"/>
              <a:t> Control</a:t>
            </a:r>
          </a:p>
        </p:txBody>
      </p:sp>
      <p:pic>
        <p:nvPicPr>
          <p:cNvPr id="12" name="Picture 2">
            <a:extLst>
              <a:ext uri="{FF2B5EF4-FFF2-40B4-BE49-F238E27FC236}">
                <a16:creationId xmlns:a16="http://schemas.microsoft.com/office/drawing/2014/main" id="{86B17B36-5C33-42C6-A9E9-C328CE2382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Rounded Corners 12">
            <a:extLst>
              <a:ext uri="{FF2B5EF4-FFF2-40B4-BE49-F238E27FC236}">
                <a16:creationId xmlns:a16="http://schemas.microsoft.com/office/drawing/2014/main" id="{9C46A11B-D13C-4432-9CAE-629C663F48CD}"/>
              </a:ext>
            </a:extLst>
          </p:cNvPr>
          <p:cNvSpPr/>
          <p:nvPr/>
        </p:nvSpPr>
        <p:spPr>
          <a:xfrm>
            <a:off x="7410449" y="2238375"/>
            <a:ext cx="185739" cy="195263"/>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4" name="Straight Arrow Connector 13">
            <a:extLst>
              <a:ext uri="{FF2B5EF4-FFF2-40B4-BE49-F238E27FC236}">
                <a16:creationId xmlns:a16="http://schemas.microsoft.com/office/drawing/2014/main" id="{298322D0-16A9-49CD-AE76-E3952F1E7015}"/>
              </a:ext>
            </a:extLst>
          </p:cNvPr>
          <p:cNvCxnSpPr>
            <a:cxnSpLocks/>
          </p:cNvCxnSpPr>
          <p:nvPr/>
        </p:nvCxnSpPr>
        <p:spPr>
          <a:xfrm>
            <a:off x="7503318"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9724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01F405-C761-4EDB-B3FF-5F6DD504EEE4}"/>
              </a:ext>
            </a:extLst>
          </p:cNvPr>
          <p:cNvPicPr>
            <a:picLocks noChangeAspect="1"/>
          </p:cNvPicPr>
          <p:nvPr/>
        </p:nvPicPr>
        <p:blipFill rotWithShape="1">
          <a:blip r:embed="rId2"/>
          <a:srcRect l="20000" t="9760" r="21094" b="-1923"/>
          <a:stretch/>
        </p:blipFill>
        <p:spPr>
          <a:xfrm>
            <a:off x="723901" y="771523"/>
            <a:ext cx="7181850" cy="6086476"/>
          </a:xfrm>
          <a:prstGeom prst="rect">
            <a:avLst/>
          </a:prstGeom>
        </p:spPr>
      </p:pic>
      <p:sp>
        <p:nvSpPr>
          <p:cNvPr id="7" name="Rectangle 6">
            <a:extLst>
              <a:ext uri="{FF2B5EF4-FFF2-40B4-BE49-F238E27FC236}">
                <a16:creationId xmlns:a16="http://schemas.microsoft.com/office/drawing/2014/main" id="{E5FCCA22-5AAA-48F3-9A84-A8BF6BA6AA92}"/>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73110004-02EE-411B-8236-9BDDA582B6D7}"/>
              </a:ext>
            </a:extLst>
          </p:cNvPr>
          <p:cNvSpPr txBox="1"/>
          <p:nvPr/>
        </p:nvSpPr>
        <p:spPr>
          <a:xfrm>
            <a:off x="8048625" y="895350"/>
            <a:ext cx="4019550" cy="4247317"/>
          </a:xfrm>
          <a:prstGeom prst="rect">
            <a:avLst/>
          </a:prstGeom>
          <a:noFill/>
        </p:spPr>
        <p:txBody>
          <a:bodyPr wrap="square" rtlCol="0">
            <a:spAutoFit/>
          </a:bodyPr>
          <a:lstStyle/>
          <a:p>
            <a:r>
              <a:rPr lang="en-US" dirty="0"/>
              <a:t>Activating the </a:t>
            </a:r>
            <a:r>
              <a:rPr lang="en-US" dirty="0" err="1"/>
              <a:t>TimeSeries</a:t>
            </a:r>
            <a:r>
              <a:rPr lang="en-US" dirty="0"/>
              <a:t> filter will result in:</a:t>
            </a:r>
          </a:p>
          <a:p>
            <a:endParaRPr lang="en-US" dirty="0"/>
          </a:p>
          <a:p>
            <a:pPr marL="285750" indent="-285750">
              <a:buFontTx/>
              <a:buChar char="-"/>
            </a:pPr>
            <a:r>
              <a:rPr lang="en-US" dirty="0"/>
              <a:t>The </a:t>
            </a:r>
            <a:r>
              <a:rPr lang="en-US" dirty="0" err="1"/>
              <a:t>TimeSeries</a:t>
            </a:r>
            <a:r>
              <a:rPr lang="en-US" dirty="0"/>
              <a:t> Control will be expanded and colored green.</a:t>
            </a:r>
          </a:p>
          <a:p>
            <a:pPr marL="285750" indent="-285750">
              <a:buFontTx/>
              <a:buChar char="-"/>
            </a:pPr>
            <a:r>
              <a:rPr lang="en-US" dirty="0"/>
              <a:t>Map will automatically be refreshed to project data based on the current date, with a predefined date range of 1 day (00.00-23.59)</a:t>
            </a:r>
          </a:p>
          <a:p>
            <a:pPr marL="285750" indent="-285750">
              <a:buFontTx/>
              <a:buChar char="-"/>
            </a:pPr>
            <a:r>
              <a:rPr lang="en-US" dirty="0"/>
              <a:t>The default date will correspond to “today”.</a:t>
            </a:r>
          </a:p>
          <a:p>
            <a:endParaRPr lang="en-US" dirty="0"/>
          </a:p>
          <a:p>
            <a:r>
              <a:rPr lang="en-US" dirty="0"/>
              <a:t>Selecting a different date, will automatically trigger a map refresh, keeping the same date range interval.</a:t>
            </a:r>
          </a:p>
        </p:txBody>
      </p:sp>
      <p:sp>
        <p:nvSpPr>
          <p:cNvPr id="10" name="Title 1">
            <a:extLst>
              <a:ext uri="{FF2B5EF4-FFF2-40B4-BE49-F238E27FC236}">
                <a16:creationId xmlns:a16="http://schemas.microsoft.com/office/drawing/2014/main" id="{9E3C753B-0918-44FE-88E9-50486F04ADF0}"/>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Activating the </a:t>
            </a:r>
            <a:r>
              <a:rPr lang="en-US" sz="3200" b="1" dirty="0" err="1"/>
              <a:t>TimeSeries</a:t>
            </a:r>
            <a:r>
              <a:rPr lang="en-US" sz="3200" b="1" dirty="0"/>
              <a:t> filter with default date range</a:t>
            </a:r>
          </a:p>
        </p:txBody>
      </p:sp>
      <p:pic>
        <p:nvPicPr>
          <p:cNvPr id="13" name="Picture 2">
            <a:extLst>
              <a:ext uri="{FF2B5EF4-FFF2-40B4-BE49-F238E27FC236}">
                <a16:creationId xmlns:a16="http://schemas.microsoft.com/office/drawing/2014/main" id="{F9B7B211-6716-47A6-9997-4800843A77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EBEA30DE-D928-45DC-B569-44C0EA06445C}"/>
              </a:ext>
            </a:extLst>
          </p:cNvPr>
          <p:cNvSpPr/>
          <p:nvPr/>
        </p:nvSpPr>
        <p:spPr>
          <a:xfrm>
            <a:off x="6534159" y="2228850"/>
            <a:ext cx="1062030" cy="480719"/>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5" name="Straight Arrow Connector 14">
            <a:extLst>
              <a:ext uri="{FF2B5EF4-FFF2-40B4-BE49-F238E27FC236}">
                <a16:creationId xmlns:a16="http://schemas.microsoft.com/office/drawing/2014/main" id="{5CA00D17-09B2-4F93-B1CD-FBF92AA04AB3}"/>
              </a:ext>
            </a:extLst>
          </p:cNvPr>
          <p:cNvCxnSpPr>
            <a:cxnSpLocks/>
          </p:cNvCxnSpPr>
          <p:nvPr/>
        </p:nvCxnSpPr>
        <p:spPr>
          <a:xfrm>
            <a:off x="7096918"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67118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70DE59-3801-42AE-919B-A75D17B0FCF0}"/>
              </a:ext>
            </a:extLst>
          </p:cNvPr>
          <p:cNvPicPr>
            <a:picLocks noChangeAspect="1"/>
          </p:cNvPicPr>
          <p:nvPr/>
        </p:nvPicPr>
        <p:blipFill rotWithShape="1">
          <a:blip r:embed="rId2"/>
          <a:srcRect l="20000" t="9760" r="21094" b="-1923"/>
          <a:stretch/>
        </p:blipFill>
        <p:spPr>
          <a:xfrm>
            <a:off x="190500" y="771523"/>
            <a:ext cx="5935414" cy="5030145"/>
          </a:xfrm>
          <a:prstGeom prst="rect">
            <a:avLst/>
          </a:prstGeom>
        </p:spPr>
      </p:pic>
      <p:sp>
        <p:nvSpPr>
          <p:cNvPr id="7" name="Rectangle 6">
            <a:extLst>
              <a:ext uri="{FF2B5EF4-FFF2-40B4-BE49-F238E27FC236}">
                <a16:creationId xmlns:a16="http://schemas.microsoft.com/office/drawing/2014/main" id="{A9E01159-611E-4A5B-87B7-EBDCDAD8F683}"/>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0826D625-4869-47ED-8F18-E71D7A5EBDAF}"/>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Activating the </a:t>
            </a:r>
            <a:r>
              <a:rPr lang="en-US" sz="3200" b="1" dirty="0" err="1"/>
              <a:t>TimeSeries</a:t>
            </a:r>
            <a:r>
              <a:rPr lang="en-US" sz="3200" b="1" dirty="0"/>
              <a:t> filter with default date range</a:t>
            </a:r>
          </a:p>
        </p:txBody>
      </p:sp>
      <p:pic>
        <p:nvPicPr>
          <p:cNvPr id="13" name="Picture 12">
            <a:extLst>
              <a:ext uri="{FF2B5EF4-FFF2-40B4-BE49-F238E27FC236}">
                <a16:creationId xmlns:a16="http://schemas.microsoft.com/office/drawing/2014/main" id="{D5434338-CE8B-4435-8895-6ED6EEDF2DE5}"/>
              </a:ext>
            </a:extLst>
          </p:cNvPr>
          <p:cNvPicPr>
            <a:picLocks noChangeAspect="1"/>
          </p:cNvPicPr>
          <p:nvPr/>
        </p:nvPicPr>
        <p:blipFill rotWithShape="1">
          <a:blip r:embed="rId3"/>
          <a:srcRect l="20000" t="9760" r="21093" b="-1923"/>
          <a:stretch/>
        </p:blipFill>
        <p:spPr>
          <a:xfrm>
            <a:off x="6132761" y="1827855"/>
            <a:ext cx="5935414" cy="5030145"/>
          </a:xfrm>
          <a:prstGeom prst="rect">
            <a:avLst/>
          </a:prstGeom>
        </p:spPr>
      </p:pic>
      <p:sp>
        <p:nvSpPr>
          <p:cNvPr id="14" name="TextBox 13">
            <a:extLst>
              <a:ext uri="{FF2B5EF4-FFF2-40B4-BE49-F238E27FC236}">
                <a16:creationId xmlns:a16="http://schemas.microsoft.com/office/drawing/2014/main" id="{40917ED4-3E55-4A32-9EAE-6B3110F392B2}"/>
              </a:ext>
            </a:extLst>
          </p:cNvPr>
          <p:cNvSpPr txBox="1"/>
          <p:nvPr/>
        </p:nvSpPr>
        <p:spPr>
          <a:xfrm>
            <a:off x="6238875" y="895350"/>
            <a:ext cx="5829300" cy="646331"/>
          </a:xfrm>
          <a:prstGeom prst="rect">
            <a:avLst/>
          </a:prstGeom>
          <a:noFill/>
        </p:spPr>
        <p:txBody>
          <a:bodyPr wrap="square" rtlCol="0">
            <a:spAutoFit/>
          </a:bodyPr>
          <a:lstStyle/>
          <a:p>
            <a:r>
              <a:rPr lang="en-US" dirty="0"/>
              <a:t>Applying styles (SLD) in a </a:t>
            </a:r>
            <a:r>
              <a:rPr lang="en-US" dirty="0" err="1"/>
              <a:t>TimeSeries</a:t>
            </a:r>
            <a:r>
              <a:rPr lang="en-US" dirty="0"/>
              <a:t> data can enhance the appearance of the displayed data.</a:t>
            </a:r>
          </a:p>
        </p:txBody>
      </p:sp>
      <p:pic>
        <p:nvPicPr>
          <p:cNvPr id="15" name="Picture 2">
            <a:extLst>
              <a:ext uri="{FF2B5EF4-FFF2-40B4-BE49-F238E27FC236}">
                <a16:creationId xmlns:a16="http://schemas.microsoft.com/office/drawing/2014/main" id="{D27D40B4-8D61-4067-9868-188BAFFA87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850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DE3F90A-12B7-40AF-818D-B08F2D3507A0}"/>
              </a:ext>
            </a:extLst>
          </p:cNvPr>
          <p:cNvPicPr>
            <a:picLocks noChangeAspect="1"/>
          </p:cNvPicPr>
          <p:nvPr/>
        </p:nvPicPr>
        <p:blipFill rotWithShape="1">
          <a:blip r:embed="rId2"/>
          <a:srcRect l="20000" t="9760" r="21094" b="-1923"/>
          <a:stretch/>
        </p:blipFill>
        <p:spPr>
          <a:xfrm>
            <a:off x="723901" y="771524"/>
            <a:ext cx="7181850" cy="6086476"/>
          </a:xfrm>
          <a:prstGeom prst="rect">
            <a:avLst/>
          </a:prstGeom>
        </p:spPr>
      </p:pic>
      <p:sp>
        <p:nvSpPr>
          <p:cNvPr id="7" name="Rectangle 6">
            <a:extLst>
              <a:ext uri="{FF2B5EF4-FFF2-40B4-BE49-F238E27FC236}">
                <a16:creationId xmlns:a16="http://schemas.microsoft.com/office/drawing/2014/main" id="{1B76939D-67BF-4245-A41F-BB119830BF5C}"/>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7D1D5F94-7DC6-4682-BDC6-9F0AD469AF3C}"/>
              </a:ext>
            </a:extLst>
          </p:cNvPr>
          <p:cNvSpPr txBox="1"/>
          <p:nvPr/>
        </p:nvSpPr>
        <p:spPr>
          <a:xfrm>
            <a:off x="8048625" y="895350"/>
            <a:ext cx="4019550" cy="2308324"/>
          </a:xfrm>
          <a:prstGeom prst="rect">
            <a:avLst/>
          </a:prstGeom>
          <a:noFill/>
        </p:spPr>
        <p:txBody>
          <a:bodyPr wrap="square" rtlCol="0">
            <a:spAutoFit/>
          </a:bodyPr>
          <a:lstStyle/>
          <a:p>
            <a:r>
              <a:rPr lang="en-US" dirty="0"/>
              <a:t>The locker icon inside the </a:t>
            </a:r>
            <a:r>
              <a:rPr lang="en-US" dirty="0" err="1"/>
              <a:t>TimeSeries</a:t>
            </a:r>
            <a:r>
              <a:rPr lang="en-US" dirty="0"/>
              <a:t> Control gives the ability to control the date range set. </a:t>
            </a:r>
          </a:p>
          <a:p>
            <a:endParaRPr lang="en-US" dirty="0"/>
          </a:p>
          <a:p>
            <a:r>
              <a:rPr lang="en-US" dirty="0"/>
              <a:t>By unlocking the date range, the user can choose both the start and end date of the data to be displayed.</a:t>
            </a:r>
          </a:p>
          <a:p>
            <a:endParaRPr lang="en-US" dirty="0"/>
          </a:p>
        </p:txBody>
      </p:sp>
      <p:sp>
        <p:nvSpPr>
          <p:cNvPr id="10" name="Title 1">
            <a:extLst>
              <a:ext uri="{FF2B5EF4-FFF2-40B4-BE49-F238E27FC236}">
                <a16:creationId xmlns:a16="http://schemas.microsoft.com/office/drawing/2014/main" id="{24B78E59-D9FF-4EAB-8FB9-EF8B9B86F38A}"/>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Enabling custom date range for the </a:t>
            </a:r>
            <a:r>
              <a:rPr lang="en-US" sz="3200" b="1" dirty="0" err="1"/>
              <a:t>TimeSeries</a:t>
            </a:r>
            <a:r>
              <a:rPr lang="en-US" sz="3200" b="1" dirty="0"/>
              <a:t> filter</a:t>
            </a:r>
          </a:p>
        </p:txBody>
      </p:sp>
      <p:pic>
        <p:nvPicPr>
          <p:cNvPr id="11" name="Picture 2">
            <a:extLst>
              <a:ext uri="{FF2B5EF4-FFF2-40B4-BE49-F238E27FC236}">
                <a16:creationId xmlns:a16="http://schemas.microsoft.com/office/drawing/2014/main" id="{CC98F05E-4680-46DA-9767-7B678E0384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620EDD23-4BEE-4E65-9722-1A229D5AB544}"/>
              </a:ext>
            </a:extLst>
          </p:cNvPr>
          <p:cNvSpPr/>
          <p:nvPr/>
        </p:nvSpPr>
        <p:spPr>
          <a:xfrm>
            <a:off x="7262811" y="2279336"/>
            <a:ext cx="185739" cy="195263"/>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3" name="Straight Arrow Connector 12">
            <a:extLst>
              <a:ext uri="{FF2B5EF4-FFF2-40B4-BE49-F238E27FC236}">
                <a16:creationId xmlns:a16="http://schemas.microsoft.com/office/drawing/2014/main" id="{6AE05D85-AE8D-46CF-954C-F2C6088BC453}"/>
              </a:ext>
            </a:extLst>
          </p:cNvPr>
          <p:cNvCxnSpPr>
            <a:cxnSpLocks/>
          </p:cNvCxnSpPr>
          <p:nvPr/>
        </p:nvCxnSpPr>
        <p:spPr>
          <a:xfrm>
            <a:off x="7355680"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36028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E00F677-0882-4535-A1D8-1DBD3FB70861}"/>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BA39131-1186-4126-9CC4-1852E3B4758B}"/>
              </a:ext>
            </a:extLst>
          </p:cNvPr>
          <p:cNvSpPr txBox="1"/>
          <p:nvPr/>
        </p:nvSpPr>
        <p:spPr>
          <a:xfrm>
            <a:off x="8048625" y="895350"/>
            <a:ext cx="4019550" cy="2308324"/>
          </a:xfrm>
          <a:prstGeom prst="rect">
            <a:avLst/>
          </a:prstGeom>
          <a:noFill/>
        </p:spPr>
        <p:txBody>
          <a:bodyPr wrap="square" rtlCol="0">
            <a:spAutoFit/>
          </a:bodyPr>
          <a:lstStyle/>
          <a:p>
            <a:r>
              <a:rPr lang="en-US" dirty="0"/>
              <a:t>Setting a custom date range is a two-step process.</a:t>
            </a:r>
          </a:p>
          <a:p>
            <a:endParaRPr lang="en-US" dirty="0"/>
          </a:p>
          <a:p>
            <a:r>
              <a:rPr lang="en-US" dirty="0"/>
              <a:t>The user has to select the desired dates and click on the Refresh Icon.</a:t>
            </a:r>
          </a:p>
          <a:p>
            <a:endParaRPr lang="en-US" dirty="0"/>
          </a:p>
          <a:p>
            <a:r>
              <a:rPr lang="en-US" dirty="0"/>
              <a:t>This will manually trigger a map refresh and display the available data.</a:t>
            </a:r>
          </a:p>
        </p:txBody>
      </p:sp>
      <p:sp>
        <p:nvSpPr>
          <p:cNvPr id="10" name="Title 1">
            <a:extLst>
              <a:ext uri="{FF2B5EF4-FFF2-40B4-BE49-F238E27FC236}">
                <a16:creationId xmlns:a16="http://schemas.microsoft.com/office/drawing/2014/main" id="{C0AC71D6-5F84-4DA9-A734-A3FEC21B4DF8}"/>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Setting custom date range for the </a:t>
            </a:r>
            <a:r>
              <a:rPr lang="en-US" sz="3200" b="1" dirty="0" err="1"/>
              <a:t>TimeSeries</a:t>
            </a:r>
            <a:r>
              <a:rPr lang="en-US" sz="3200" b="1" dirty="0"/>
              <a:t> filter</a:t>
            </a:r>
          </a:p>
        </p:txBody>
      </p:sp>
      <p:pic>
        <p:nvPicPr>
          <p:cNvPr id="11" name="Picture 2">
            <a:extLst>
              <a:ext uri="{FF2B5EF4-FFF2-40B4-BE49-F238E27FC236}">
                <a16:creationId xmlns:a16="http://schemas.microsoft.com/office/drawing/2014/main" id="{F3A2E383-6140-4D97-A177-64F68D5B7F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45504F68-28CB-4D2F-A0A3-DE7FAA341F63}"/>
              </a:ext>
            </a:extLst>
          </p:cNvPr>
          <p:cNvGrpSpPr/>
          <p:nvPr/>
        </p:nvGrpSpPr>
        <p:grpSpPr>
          <a:xfrm>
            <a:off x="723901" y="771523"/>
            <a:ext cx="7181850" cy="6086475"/>
            <a:chOff x="723901" y="771523"/>
            <a:chExt cx="7181850" cy="6086475"/>
          </a:xfrm>
        </p:grpSpPr>
        <p:pic>
          <p:nvPicPr>
            <p:cNvPr id="13" name="Picture 12">
              <a:extLst>
                <a:ext uri="{FF2B5EF4-FFF2-40B4-BE49-F238E27FC236}">
                  <a16:creationId xmlns:a16="http://schemas.microsoft.com/office/drawing/2014/main" id="{8D772335-E588-413D-8244-FF4F5616A5FA}"/>
                </a:ext>
              </a:extLst>
            </p:cNvPr>
            <p:cNvPicPr>
              <a:picLocks noChangeAspect="1"/>
            </p:cNvPicPr>
            <p:nvPr/>
          </p:nvPicPr>
          <p:blipFill rotWithShape="1">
            <a:blip r:embed="rId3"/>
            <a:srcRect l="20000" t="9760" r="21093" b="-1923"/>
            <a:stretch/>
          </p:blipFill>
          <p:spPr>
            <a:xfrm>
              <a:off x="723901" y="771523"/>
              <a:ext cx="7181850" cy="6086475"/>
            </a:xfrm>
            <a:prstGeom prst="rect">
              <a:avLst/>
            </a:prstGeom>
          </p:spPr>
        </p:pic>
        <p:pic>
          <p:nvPicPr>
            <p:cNvPr id="14" name="Picture 13">
              <a:extLst>
                <a:ext uri="{FF2B5EF4-FFF2-40B4-BE49-F238E27FC236}">
                  <a16:creationId xmlns:a16="http://schemas.microsoft.com/office/drawing/2014/main" id="{BB811842-E462-45BE-A690-0B87E039E94E}"/>
                </a:ext>
              </a:extLst>
            </p:cNvPr>
            <p:cNvPicPr>
              <a:picLocks noChangeAspect="1"/>
            </p:cNvPicPr>
            <p:nvPr/>
          </p:nvPicPr>
          <p:blipFill rotWithShape="1">
            <a:blip r:embed="rId4"/>
            <a:srcRect l="68125" t="32692" r="24687" b="60962"/>
            <a:stretch/>
          </p:blipFill>
          <p:spPr>
            <a:xfrm>
              <a:off x="6591299" y="2285999"/>
              <a:ext cx="876301" cy="419101"/>
            </a:xfrm>
            <a:prstGeom prst="rect">
              <a:avLst/>
            </a:prstGeom>
          </p:spPr>
        </p:pic>
      </p:grpSp>
      <p:sp>
        <p:nvSpPr>
          <p:cNvPr id="15" name="Rectangle: Rounded Corners 14">
            <a:extLst>
              <a:ext uri="{FF2B5EF4-FFF2-40B4-BE49-F238E27FC236}">
                <a16:creationId xmlns:a16="http://schemas.microsoft.com/office/drawing/2014/main" id="{B509286F-303C-4ADB-8C83-3F2F6F60FC55}"/>
              </a:ext>
            </a:extLst>
          </p:cNvPr>
          <p:cNvSpPr/>
          <p:nvPr/>
        </p:nvSpPr>
        <p:spPr>
          <a:xfrm>
            <a:off x="7255191" y="2507936"/>
            <a:ext cx="185739" cy="195263"/>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6" name="Straight Arrow Connector 15">
            <a:extLst>
              <a:ext uri="{FF2B5EF4-FFF2-40B4-BE49-F238E27FC236}">
                <a16:creationId xmlns:a16="http://schemas.microsoft.com/office/drawing/2014/main" id="{414F81C9-6F43-4DB8-9852-914A743DF18F}"/>
              </a:ext>
            </a:extLst>
          </p:cNvPr>
          <p:cNvCxnSpPr>
            <a:cxnSpLocks/>
          </p:cNvCxnSpPr>
          <p:nvPr/>
        </p:nvCxnSpPr>
        <p:spPr>
          <a:xfrm>
            <a:off x="7355680"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76108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CF41FE-BA49-4C5A-B583-9D435BECBFD6}"/>
              </a:ext>
            </a:extLst>
          </p:cNvPr>
          <p:cNvPicPr>
            <a:picLocks noChangeAspect="1"/>
          </p:cNvPicPr>
          <p:nvPr/>
        </p:nvPicPr>
        <p:blipFill rotWithShape="1">
          <a:blip r:embed="rId2"/>
          <a:srcRect l="20000" t="9760" r="21093" b="-1923"/>
          <a:stretch/>
        </p:blipFill>
        <p:spPr>
          <a:xfrm>
            <a:off x="723901" y="771525"/>
            <a:ext cx="7181850" cy="6086475"/>
          </a:xfrm>
          <a:prstGeom prst="rect">
            <a:avLst/>
          </a:prstGeom>
        </p:spPr>
      </p:pic>
      <p:sp>
        <p:nvSpPr>
          <p:cNvPr id="8" name="Rectangle 7">
            <a:extLst>
              <a:ext uri="{FF2B5EF4-FFF2-40B4-BE49-F238E27FC236}">
                <a16:creationId xmlns:a16="http://schemas.microsoft.com/office/drawing/2014/main" id="{B2EDB8AF-B072-4E8C-BDC8-79DD80BA0AA4}"/>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1E295BCA-9B63-4641-B99D-0C20B858BB7D}"/>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Disabling custom date range for the </a:t>
            </a:r>
            <a:r>
              <a:rPr lang="en-US" sz="3200" b="1" dirty="0" err="1"/>
              <a:t>TimeSeries</a:t>
            </a:r>
            <a:r>
              <a:rPr lang="en-US" sz="3200" b="1" dirty="0"/>
              <a:t> filter</a:t>
            </a:r>
          </a:p>
        </p:txBody>
      </p:sp>
      <p:sp>
        <p:nvSpPr>
          <p:cNvPr id="12" name="TextBox 11">
            <a:extLst>
              <a:ext uri="{FF2B5EF4-FFF2-40B4-BE49-F238E27FC236}">
                <a16:creationId xmlns:a16="http://schemas.microsoft.com/office/drawing/2014/main" id="{80811B87-69F3-41A7-B0CD-DE2A9F477E88}"/>
              </a:ext>
            </a:extLst>
          </p:cNvPr>
          <p:cNvSpPr txBox="1"/>
          <p:nvPr/>
        </p:nvSpPr>
        <p:spPr>
          <a:xfrm>
            <a:off x="8048625" y="895350"/>
            <a:ext cx="4019550" cy="2862322"/>
          </a:xfrm>
          <a:prstGeom prst="rect">
            <a:avLst/>
          </a:prstGeom>
          <a:noFill/>
        </p:spPr>
        <p:txBody>
          <a:bodyPr wrap="square" rtlCol="0">
            <a:spAutoFit/>
          </a:bodyPr>
          <a:lstStyle/>
          <a:p>
            <a:r>
              <a:rPr lang="en-US" dirty="0"/>
              <a:t>If the user decides to disable the custom date range, the expected behavior will be like this:</a:t>
            </a:r>
          </a:p>
          <a:p>
            <a:endParaRPr lang="en-US" dirty="0"/>
          </a:p>
          <a:p>
            <a:pPr marL="285750" indent="-285750">
              <a:buFontTx/>
              <a:buChar char="-"/>
            </a:pPr>
            <a:r>
              <a:rPr lang="en-US" dirty="0"/>
              <a:t>Start date will remain the same.</a:t>
            </a:r>
          </a:p>
          <a:p>
            <a:pPr marL="285750" indent="-285750">
              <a:buFontTx/>
              <a:buChar char="-"/>
            </a:pPr>
            <a:r>
              <a:rPr lang="en-US" dirty="0"/>
              <a:t>End date will be automatically set to the default date interval of 1 day.</a:t>
            </a:r>
          </a:p>
          <a:p>
            <a:pPr marL="285750" indent="-285750">
              <a:buFontTx/>
              <a:buChar char="-"/>
            </a:pPr>
            <a:r>
              <a:rPr lang="en-US" dirty="0"/>
              <a:t>The map will be automatically refreshed to the new range.</a:t>
            </a:r>
          </a:p>
          <a:p>
            <a:pPr marL="285750" indent="-285750">
              <a:buFontTx/>
              <a:buChar char="-"/>
            </a:pPr>
            <a:r>
              <a:rPr lang="en-US" dirty="0"/>
              <a:t>The available data will be displayed.</a:t>
            </a:r>
          </a:p>
        </p:txBody>
      </p:sp>
      <p:pic>
        <p:nvPicPr>
          <p:cNvPr id="13" name="Picture 2">
            <a:extLst>
              <a:ext uri="{FF2B5EF4-FFF2-40B4-BE49-F238E27FC236}">
                <a16:creationId xmlns:a16="http://schemas.microsoft.com/office/drawing/2014/main" id="{8E34C3D6-E948-4410-A3CD-83246DF3E2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F6A993BB-A5A3-48E4-BE83-ED4864C4F56B}"/>
              </a:ext>
            </a:extLst>
          </p:cNvPr>
          <p:cNvSpPr/>
          <p:nvPr/>
        </p:nvSpPr>
        <p:spPr>
          <a:xfrm>
            <a:off x="7262811" y="2279336"/>
            <a:ext cx="185739" cy="195263"/>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5" name="Straight Arrow Connector 14">
            <a:extLst>
              <a:ext uri="{FF2B5EF4-FFF2-40B4-BE49-F238E27FC236}">
                <a16:creationId xmlns:a16="http://schemas.microsoft.com/office/drawing/2014/main" id="{1337B906-E3AE-4557-97C3-5E917BF4901C}"/>
              </a:ext>
            </a:extLst>
          </p:cNvPr>
          <p:cNvCxnSpPr>
            <a:cxnSpLocks/>
          </p:cNvCxnSpPr>
          <p:nvPr/>
        </p:nvCxnSpPr>
        <p:spPr>
          <a:xfrm>
            <a:off x="7355680"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566098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49B7D7-F837-42D0-B56B-6F0CB961926C}"/>
              </a:ext>
            </a:extLst>
          </p:cNvPr>
          <p:cNvPicPr>
            <a:picLocks noChangeAspect="1"/>
          </p:cNvPicPr>
          <p:nvPr/>
        </p:nvPicPr>
        <p:blipFill rotWithShape="1">
          <a:blip r:embed="rId2"/>
          <a:srcRect l="20000" t="9760" r="21093" b="-1923"/>
          <a:stretch/>
        </p:blipFill>
        <p:spPr>
          <a:xfrm>
            <a:off x="723901" y="771522"/>
            <a:ext cx="7181850" cy="6086475"/>
          </a:xfrm>
          <a:prstGeom prst="rect">
            <a:avLst/>
          </a:prstGeom>
        </p:spPr>
      </p:pic>
      <p:sp>
        <p:nvSpPr>
          <p:cNvPr id="8" name="Rectangle 7">
            <a:extLst>
              <a:ext uri="{FF2B5EF4-FFF2-40B4-BE49-F238E27FC236}">
                <a16:creationId xmlns:a16="http://schemas.microsoft.com/office/drawing/2014/main" id="{D1902F08-90B4-438F-9A32-1512DBD5D0E7}"/>
              </a:ext>
            </a:extLst>
          </p:cNvPr>
          <p:cNvSpPr/>
          <p:nvPr/>
        </p:nvSpPr>
        <p:spPr>
          <a:xfrm>
            <a:off x="0" y="0"/>
            <a:ext cx="12192000" cy="77152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F9244E98-DFD9-4381-AC87-9AD4561B3F4B}"/>
              </a:ext>
            </a:extLst>
          </p:cNvPr>
          <p:cNvSpPr txBox="1">
            <a:spLocks/>
          </p:cNvSpPr>
          <p:nvPr/>
        </p:nvSpPr>
        <p:spPr>
          <a:xfrm>
            <a:off x="723901" y="85893"/>
            <a:ext cx="11344274" cy="59038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b="1" dirty="0"/>
              <a:t>Deactivating the </a:t>
            </a:r>
            <a:r>
              <a:rPr lang="en-US" sz="3200" b="1" dirty="0" err="1"/>
              <a:t>TimeSeries</a:t>
            </a:r>
            <a:r>
              <a:rPr lang="en-US" sz="3200" b="1" dirty="0"/>
              <a:t> filter with default date range</a:t>
            </a:r>
          </a:p>
        </p:txBody>
      </p:sp>
      <p:sp>
        <p:nvSpPr>
          <p:cNvPr id="12" name="TextBox 11">
            <a:extLst>
              <a:ext uri="{FF2B5EF4-FFF2-40B4-BE49-F238E27FC236}">
                <a16:creationId xmlns:a16="http://schemas.microsoft.com/office/drawing/2014/main" id="{FCDEB891-56DF-47E5-8AD9-1B66B024E826}"/>
              </a:ext>
            </a:extLst>
          </p:cNvPr>
          <p:cNvSpPr txBox="1"/>
          <p:nvPr/>
        </p:nvSpPr>
        <p:spPr>
          <a:xfrm>
            <a:off x="8048625" y="895350"/>
            <a:ext cx="4019550" cy="2585323"/>
          </a:xfrm>
          <a:prstGeom prst="rect">
            <a:avLst/>
          </a:prstGeom>
          <a:noFill/>
        </p:spPr>
        <p:txBody>
          <a:bodyPr wrap="square" rtlCol="0">
            <a:spAutoFit/>
          </a:bodyPr>
          <a:lstStyle/>
          <a:p>
            <a:r>
              <a:rPr lang="en-US" dirty="0"/>
              <a:t>If the user decides to deactivate the </a:t>
            </a:r>
            <a:r>
              <a:rPr lang="en-US" dirty="0" err="1"/>
              <a:t>TimeSeries</a:t>
            </a:r>
            <a:r>
              <a:rPr lang="en-US" dirty="0"/>
              <a:t> filter, the </a:t>
            </a:r>
            <a:r>
              <a:rPr lang="en-US" dirty="0" err="1"/>
              <a:t>TimeSeries</a:t>
            </a:r>
            <a:r>
              <a:rPr lang="en-US" dirty="0"/>
              <a:t> Control will be hidden and the map will be automatically refreshed to display the full data available in that layer.</a:t>
            </a:r>
          </a:p>
          <a:p>
            <a:endParaRPr lang="en-US" dirty="0"/>
          </a:p>
          <a:p>
            <a:r>
              <a:rPr lang="en-US" dirty="0"/>
              <a:t>*Based on the size of the available data,</a:t>
            </a:r>
          </a:p>
          <a:p>
            <a:r>
              <a:rPr lang="en-US" dirty="0"/>
              <a:t>map refresh may take several seconds to complete.</a:t>
            </a:r>
          </a:p>
        </p:txBody>
      </p:sp>
      <p:pic>
        <p:nvPicPr>
          <p:cNvPr id="13" name="Picture 2">
            <a:extLst>
              <a:ext uri="{FF2B5EF4-FFF2-40B4-BE49-F238E27FC236}">
                <a16:creationId xmlns:a16="http://schemas.microsoft.com/office/drawing/2014/main" id="{81518232-A8C8-4083-832A-1F21A8C098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735" y="5898"/>
            <a:ext cx="1231265" cy="50083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Rounded Corners 15">
            <a:extLst>
              <a:ext uri="{FF2B5EF4-FFF2-40B4-BE49-F238E27FC236}">
                <a16:creationId xmlns:a16="http://schemas.microsoft.com/office/drawing/2014/main" id="{17CCF965-4FA4-47A2-A917-2C96B7233828}"/>
              </a:ext>
            </a:extLst>
          </p:cNvPr>
          <p:cNvSpPr/>
          <p:nvPr/>
        </p:nvSpPr>
        <p:spPr>
          <a:xfrm>
            <a:off x="7410449" y="2238375"/>
            <a:ext cx="185739" cy="195263"/>
          </a:xfrm>
          <a:prstGeom prst="round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endParaRPr lang="en-US" dirty="0">
              <a:solidFill>
                <a:srgbClr val="FFFF00"/>
              </a:solidFill>
            </a:endParaRPr>
          </a:p>
          <a:p>
            <a:endParaRPr lang="en-US" dirty="0">
              <a:solidFill>
                <a:srgbClr val="FFFF00"/>
              </a:solidFill>
            </a:endParaRPr>
          </a:p>
        </p:txBody>
      </p:sp>
      <p:cxnSp>
        <p:nvCxnSpPr>
          <p:cNvPr id="17" name="Straight Arrow Connector 16">
            <a:extLst>
              <a:ext uri="{FF2B5EF4-FFF2-40B4-BE49-F238E27FC236}">
                <a16:creationId xmlns:a16="http://schemas.microsoft.com/office/drawing/2014/main" id="{7C234088-F6A7-4FA0-AE72-D63CC0F12A99}"/>
              </a:ext>
            </a:extLst>
          </p:cNvPr>
          <p:cNvCxnSpPr>
            <a:cxnSpLocks/>
          </p:cNvCxnSpPr>
          <p:nvPr/>
        </p:nvCxnSpPr>
        <p:spPr>
          <a:xfrm>
            <a:off x="7503318" y="1662407"/>
            <a:ext cx="0" cy="480719"/>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34468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A41211-9BC5-436B-914B-9D6FEF7F9F89}"/>
              </a:ext>
            </a:extLst>
          </p:cNvPr>
          <p:cNvSpPr/>
          <p:nvPr/>
        </p:nvSpPr>
        <p:spPr>
          <a:xfrm>
            <a:off x="0" y="0"/>
            <a:ext cx="12192000" cy="19303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6FB7FF-5553-4324-8363-B6C7B8E6803C}"/>
              </a:ext>
            </a:extLst>
          </p:cNvPr>
          <p:cNvSpPr>
            <a:spLocks noGrp="1"/>
          </p:cNvSpPr>
          <p:nvPr>
            <p:ph type="title"/>
          </p:nvPr>
        </p:nvSpPr>
        <p:spPr>
          <a:xfrm>
            <a:off x="838200" y="2255564"/>
            <a:ext cx="10515600" cy="2346871"/>
          </a:xfrm>
        </p:spPr>
        <p:txBody>
          <a:bodyPr>
            <a:normAutofit fontScale="90000"/>
          </a:bodyPr>
          <a:lstStyle/>
          <a:p>
            <a:pPr algn="ctr"/>
            <a:r>
              <a:rPr lang="en-US" b="1" i="1" dirty="0"/>
              <a:t>PORTAL</a:t>
            </a:r>
            <a:r>
              <a:rPr lang="en-US" i="1" dirty="0"/>
              <a:t> </a:t>
            </a:r>
            <a:br>
              <a:rPr lang="en-US" i="1" dirty="0"/>
            </a:br>
            <a:r>
              <a:rPr lang="en-US" sz="4000" i="1" u="sng" dirty="0"/>
              <a:t>MAP VISUALIZATIONS</a:t>
            </a:r>
            <a:br>
              <a:rPr lang="en-US" i="1" u="sng" dirty="0"/>
            </a:br>
            <a:br>
              <a:rPr lang="en-US" i="1" u="sng" dirty="0"/>
            </a:br>
            <a:r>
              <a:rPr lang="en-US" sz="6000" i="1" dirty="0"/>
              <a:t>.</a:t>
            </a:r>
            <a:endParaRPr lang="en-US" i="1" dirty="0"/>
          </a:p>
        </p:txBody>
      </p:sp>
      <p:pic>
        <p:nvPicPr>
          <p:cNvPr id="4" name="Picture 2">
            <a:extLst>
              <a:ext uri="{FF2B5EF4-FFF2-40B4-BE49-F238E27FC236}">
                <a16:creationId xmlns:a16="http://schemas.microsoft.com/office/drawing/2014/main" id="{43E5271E-3BC6-482C-98ED-BC376F9383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0968" y="185348"/>
            <a:ext cx="4290063" cy="1745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04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4A5EFCF515CA428CF7DB566FCD382F" ma:contentTypeVersion="17" ma:contentTypeDescription="Create a new document." ma:contentTypeScope="" ma:versionID="717f3a1bdebe628c27fe0f4bb28f47be">
  <xsd:schema xmlns:xsd="http://www.w3.org/2001/XMLSchema" xmlns:xs="http://www.w3.org/2001/XMLSchema" xmlns:p="http://schemas.microsoft.com/office/2006/metadata/properties" xmlns:ns2="2b807a75-5398-4415-82b6-11fff6e34659" xmlns:ns3="8878666e-9069-4864-b63b-942304c3ccfe" targetNamespace="http://schemas.microsoft.com/office/2006/metadata/properties" ma:root="true" ma:fieldsID="7c30f3ca427316264e01db93a4c3b94c" ns2:_="" ns3:_="">
    <xsd:import namespace="2b807a75-5398-4415-82b6-11fff6e34659"/>
    <xsd:import namespace="8878666e-9069-4864-b63b-942304c3ccfe"/>
    <xsd:element name="properties">
      <xsd:complexType>
        <xsd:sequence>
          <xsd:element name="documentManagement">
            <xsd:complexType>
              <xsd:all>
                <xsd:element ref="ns2:SharedWithUsers" minOccurs="0"/>
                <xsd:element ref="ns2:SharedWithDetails" minOccurs="0"/>
                <xsd:element ref="ns2:LastSharedByTime" minOccurs="0"/>
                <xsd:element ref="ns2:LastSharedByUser" minOccurs="0"/>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EventHashCode" minOccurs="0"/>
                <xsd:element ref="ns3:MediaServiceGenerationTime" minOccurs="0"/>
                <xsd:element ref="ns3:MediaServiceAutoKeyPoints" minOccurs="0"/>
                <xsd:element ref="ns3:MediaServiceKeyPoints"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807a75-5398-4415-82b6-11fff6e3465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Time" ma:index="10" nillable="true" ma:displayName="Last Shared By Time" ma:description="" ma:internalName="LastSharedByTime" ma:readOnly="true">
      <xsd:simpleType>
        <xsd:restriction base="dms:DateTime"/>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TaxCatchAll" ma:index="24" nillable="true" ma:displayName="Taxonomy Catch All Column" ma:hidden="true" ma:list="{54528901-873b-4246-b4af-e13b1ded9cf8}" ma:internalName="TaxCatchAll" ma:showField="CatchAllData" ma:web="2b807a75-5398-4415-82b6-11fff6e34659">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878666e-9069-4864-b63b-942304c3ccfe"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AutoTags" ma:index="14" nillable="true" ma:displayName="MediaServiceAutoTags" ma:description="" ma:internalName="MediaServiceAutoTags" ma:readOnly="true">
      <xsd:simpleType>
        <xsd:restriction base="dms:Text"/>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Location" ma:index="16" nillable="true" ma:displayName="MediaServiceLocation" ma:description="" ma:internalName="MediaServiceLocatio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ba0a597a-2c35-4ab8-9dae-692eb2f73159"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2b807a75-5398-4415-82b6-11fff6e34659" xsi:nil="true"/>
    <lcf76f155ced4ddcb4097134ff3c332f xmlns="8878666e-9069-4864-b63b-942304c3ccfe">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4F50C9F-5B7A-4925-BA26-1180BBA0DAF2}"/>
</file>

<file path=customXml/itemProps2.xml><?xml version="1.0" encoding="utf-8"?>
<ds:datastoreItem xmlns:ds="http://schemas.openxmlformats.org/officeDocument/2006/customXml" ds:itemID="{20D8E90D-C853-4956-A496-C02078DD7C33}"/>
</file>

<file path=customXml/itemProps3.xml><?xml version="1.0" encoding="utf-8"?>
<ds:datastoreItem xmlns:ds="http://schemas.openxmlformats.org/officeDocument/2006/customXml" ds:itemID="{8D615614-FA9E-477A-AAE3-42B0AA7A49E0}"/>
</file>

<file path=docProps/app.xml><?xml version="1.0" encoding="utf-8"?>
<Properties xmlns="http://schemas.openxmlformats.org/officeDocument/2006/extended-properties" xmlns:vt="http://schemas.openxmlformats.org/officeDocument/2006/docPropsVTypes">
  <TotalTime>69</TotalTime>
  <Words>421</Words>
  <Application>Microsoft Office PowerPoint</Application>
  <PresentationFormat>Widescreen</PresentationFormat>
  <Paragraphs>47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PORTAL  MAP VISUALIZATIONS  TimeSeries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PORTAL  MAP VISUALIZATIONS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PORTAL  MAP VISUALIZATIONS  TimeSeries</dc:title>
  <dc:creator>Georgios Boutoulis</dc:creator>
  <cp:lastModifiedBy>Georgios Boutoulis</cp:lastModifiedBy>
  <cp:revision>3</cp:revision>
  <dcterms:created xsi:type="dcterms:W3CDTF">2022-03-07T08:16:17Z</dcterms:created>
  <dcterms:modified xsi:type="dcterms:W3CDTF">2022-03-07T09:25:21Z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0x0101000F4A5EFCF515CA428CF7DB566FCD382F</vt:lpwstr>
  </property>
</Properties>
</file>

<file path=docProps/thumbnail.jpeg>
</file>